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handoutMasterIdLst>
    <p:handoutMasterId r:id="rId4"/>
  </p:handoutMasterIdLst>
  <p:sldIdLst>
    <p:sldId id="282"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DDE1"/>
    <a:srgbClr val="D9D9D9"/>
    <a:srgbClr val="B51C12"/>
    <a:srgbClr val="FCEBCC"/>
    <a:srgbClr val="EDECE5"/>
    <a:srgbClr val="EF9C00"/>
    <a:srgbClr val="A5A07B"/>
    <a:srgbClr val="F9EDEC"/>
    <a:srgbClr val="F5E2E0"/>
    <a:srgbClr val="F3D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47" autoAdjust="0"/>
    <p:restoredTop sz="89880" autoAdjust="0"/>
  </p:normalViewPr>
  <p:slideViewPr>
    <p:cSldViewPr snapToGrid="0" snapToObjects="1">
      <p:cViewPr varScale="1">
        <p:scale>
          <a:sx n="142" d="100"/>
          <a:sy n="142" d="100"/>
        </p:scale>
        <p:origin x="942" y="126"/>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50" d="100"/>
          <a:sy n="150" d="100"/>
        </p:scale>
        <p:origin x="2496" y="-1728"/>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7-87E3-44CE-A845-F3154A5BABD7}"/>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6-87E3-44CE-A845-F3154A5BABD7}"/>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1-7A16-413E-B2F1-1DF788D967C0}"/>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0-7A16-413E-B2F1-1DF788D967C0}"/>
              </c:ext>
            </c:extLst>
          </c:dPt>
          <c:dPt>
            <c:idx val="6"/>
            <c:invertIfNegative val="0"/>
            <c:bubble3D val="0"/>
            <c:spPr>
              <a:solidFill>
                <a:schemeClr val="accent1"/>
              </a:solidFill>
              <a:ln w="19050">
                <a:noFill/>
              </a:ln>
              <a:effectLst/>
            </c:spPr>
            <c:extLst>
              <c:ext xmlns:c16="http://schemas.microsoft.com/office/drawing/2014/chart" uri="{C3380CC4-5D6E-409C-BE32-E72D297353CC}">
                <c16:uniqueId val="{00000005-87E3-44CE-A845-F3154A5BABD7}"/>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8-87E3-44CE-A845-F3154A5BABD7}"/>
              </c:ext>
            </c:extLst>
          </c:dPt>
          <c:dPt>
            <c:idx val="8"/>
            <c:invertIfNegative val="0"/>
            <c:bubble3D val="0"/>
            <c:spPr>
              <a:solidFill>
                <a:schemeClr val="accent1"/>
              </a:solidFill>
              <a:ln>
                <a:noFill/>
              </a:ln>
              <a:effectLst/>
            </c:spPr>
            <c:extLst>
              <c:ext xmlns:c16="http://schemas.microsoft.com/office/drawing/2014/chart" uri="{C3380CC4-5D6E-409C-BE32-E72D297353CC}">
                <c16:uniqueId val="{00000009-87E3-44CE-A845-F3154A5BABD7}"/>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A-87E3-44CE-A845-F3154A5BABD7}"/>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0B-87E3-44CE-A845-F3154A5BABD7}"/>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0C-87E3-44CE-A845-F3154A5BABD7}"/>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Depression and ≥2 chronic conditions</c:v>
                </c:pt>
                <c:pt idx="1">
                  <c:v>≥2 chronic conditions</c:v>
                </c:pt>
                <c:pt idx="2">
                  <c:v>Depression and diabetes</c:v>
                </c:pt>
                <c:pt idx="3">
                  <c:v>Diabetes only</c:v>
                </c:pt>
                <c:pt idx="4">
                  <c:v>Depression and asthma</c:v>
                </c:pt>
                <c:pt idx="5">
                  <c:v>Asthma only</c:v>
                </c:pt>
                <c:pt idx="6">
                  <c:v>Depression and angina</c:v>
                </c:pt>
                <c:pt idx="7">
                  <c:v>Angina only</c:v>
                </c:pt>
                <c:pt idx="8">
                  <c:v>Depression and arthritis</c:v>
                </c:pt>
                <c:pt idx="9">
                  <c:v>Arthritis only</c:v>
                </c:pt>
                <c:pt idx="10">
                  <c:v>Depression only</c:v>
                </c:pt>
                <c:pt idx="11">
                  <c:v>No chronic condition</c:v>
                </c:pt>
              </c:strCache>
            </c:strRef>
          </c:cat>
          <c:val>
            <c:numRef>
              <c:f>Sheet1!$B$2:$B$13</c:f>
              <c:numCache>
                <c:formatCode>General</c:formatCode>
                <c:ptCount val="12"/>
                <c:pt idx="0">
                  <c:v>56.1</c:v>
                </c:pt>
                <c:pt idx="1">
                  <c:v>71.8</c:v>
                </c:pt>
                <c:pt idx="2">
                  <c:v>58.5</c:v>
                </c:pt>
                <c:pt idx="3">
                  <c:v>78.900000000000006</c:v>
                </c:pt>
                <c:pt idx="4">
                  <c:v>65.400000000000006</c:v>
                </c:pt>
                <c:pt idx="5">
                  <c:v>80.3</c:v>
                </c:pt>
                <c:pt idx="6">
                  <c:v>65.8</c:v>
                </c:pt>
                <c:pt idx="7">
                  <c:v>79.599999999999994</c:v>
                </c:pt>
                <c:pt idx="8">
                  <c:v>67.099999999999994</c:v>
                </c:pt>
                <c:pt idx="9">
                  <c:v>79.3</c:v>
                </c:pt>
                <c:pt idx="10">
                  <c:v>72.900000000000006</c:v>
                </c:pt>
                <c:pt idx="11">
                  <c:v>90.6</c:v>
                </c:pt>
              </c:numCache>
            </c:numRef>
          </c:val>
          <c:extLst>
            <c:ext xmlns:c16="http://schemas.microsoft.com/office/drawing/2014/chart" uri="{C3380CC4-5D6E-409C-BE32-E72D297353CC}">
              <c16:uniqueId val="{00000000-87E3-44CE-A845-F3154A5BABD7}"/>
            </c:ext>
          </c:extLst>
        </c:ser>
        <c:dLbls>
          <c:showLegendKey val="0"/>
          <c:showVal val="0"/>
          <c:showCatName val="0"/>
          <c:showSerName val="0"/>
          <c:showPercent val="0"/>
          <c:showBubbleSize val="0"/>
        </c:dLbls>
        <c:gapWidth val="50"/>
        <c:axId val="956354272"/>
        <c:axId val="956929056"/>
      </c:barChart>
      <c:catAx>
        <c:axId val="956354272"/>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56929056"/>
        <c:crosses val="autoZero"/>
        <c:auto val="1"/>
        <c:lblAlgn val="ctr"/>
        <c:lblOffset val="100"/>
        <c:noMultiLvlLbl val="0"/>
      </c:catAx>
      <c:valAx>
        <c:axId val="956929056"/>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56354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2"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9"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2"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2"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9"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2"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WHO (World Health Organization) World Health Survey studied &gt;240,000 adults, aged ≥18 years, across 60 countries.</a:t>
            </a:r>
            <a:r>
              <a:rPr lang="en-GB" baseline="30000" dirty="0"/>
              <a:t>[Moussavi et al., 2007]</a:t>
            </a:r>
            <a:r>
              <a:rPr lang="en-GB" dirty="0"/>
              <a:t> </a:t>
            </a:r>
          </a:p>
          <a:p>
            <a:r>
              <a:rPr lang="en-GB" dirty="0"/>
              <a:t>An average of 9.3–23.0% of participants with one or more chronic physical disease also had comorbid depression.</a:t>
            </a:r>
            <a:r>
              <a:rPr lang="en-GB" baseline="30000" dirty="0"/>
              <a:t>[Moussavi et al., 2007]</a:t>
            </a:r>
            <a:r>
              <a:rPr lang="en-GB" dirty="0"/>
              <a:t> Individuals with a chronic condition were significantly more likely to suffer depression than those without a chronic condition (p&lt;0.0001).</a:t>
            </a:r>
            <a:r>
              <a:rPr lang="en-GB" baseline="30000" dirty="0"/>
              <a:t>[Moussavi et al., 2007]</a:t>
            </a:r>
            <a:r>
              <a:rPr lang="en-GB" dirty="0"/>
              <a:t> Furthermore, depression was associated with lower overall health scores than those observed with other chronic conditions, such as asthma, angina, arthritis and diabetes, and the burden of these chronic conditions was increased when patients had co-morbid depression.</a:t>
            </a:r>
            <a:r>
              <a:rPr lang="en-GB" baseline="30000" dirty="0"/>
              <a:t>[Moussavi et al., 2007]</a:t>
            </a:r>
            <a:endParaRPr lang="en-GB" dirty="0"/>
          </a:p>
          <a:p>
            <a:endParaRPr lang="en-GB" dirty="0"/>
          </a:p>
          <a:p>
            <a:r>
              <a:rPr lang="en-GB" dirty="0"/>
              <a:t>Reference:</a:t>
            </a:r>
          </a:p>
          <a:p>
            <a:r>
              <a:rPr lang="en-GB" dirty="0"/>
              <a:t>Moussavi S, </a:t>
            </a:r>
            <a:r>
              <a:rPr lang="en-GB" dirty="0" err="1"/>
              <a:t>Chatterji</a:t>
            </a:r>
            <a:r>
              <a:rPr lang="en-GB" dirty="0"/>
              <a:t> S, Verdes E, et al. Depression, chronic diseases, and decrements in health: results from the World Health Surveys. Lancet 2007; 370 (9590): 851–858.</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53672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1742925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4848236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062528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401626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652840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9278246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6658969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1977922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3730209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8894293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7034235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6711219"/>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8359863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3406259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364805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11943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4510496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4530607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241713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893126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8544124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768081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042409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5643740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8206639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2011498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3495507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2617975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4276233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6687911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62277085"/>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253350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2375111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606481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310963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756061"/>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54582114-A75D-41CB-BDBD-BB80E85841D4}"/>
              </a:ext>
            </a:extLst>
          </p:cNvPr>
          <p:cNvSpPr/>
          <p:nvPr/>
        </p:nvSpPr>
        <p:spPr>
          <a:xfrm>
            <a:off x="845896" y="5089048"/>
            <a:ext cx="9636886" cy="615927"/>
          </a:xfrm>
          <a:prstGeom prst="rect">
            <a:avLst/>
          </a:prstGeom>
          <a:solidFill>
            <a:srgbClr val="DAD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ectangle 115">
            <a:extLst>
              <a:ext uri="{FF2B5EF4-FFF2-40B4-BE49-F238E27FC236}">
                <a16:creationId xmlns:a16="http://schemas.microsoft.com/office/drawing/2014/main" id="{C0926BF8-0F36-479E-9515-8522E9178DDB}"/>
              </a:ext>
            </a:extLst>
          </p:cNvPr>
          <p:cNvSpPr/>
          <p:nvPr/>
        </p:nvSpPr>
        <p:spPr>
          <a:xfrm>
            <a:off x="4028578" y="6114964"/>
            <a:ext cx="6639435" cy="307777"/>
          </a:xfrm>
          <a:prstGeom prst="rect">
            <a:avLst/>
          </a:prstGeom>
        </p:spPr>
        <p:txBody>
          <a:bodyPr wrap="square">
            <a:spAutoFit/>
          </a:bodyPr>
          <a:lstStyle/>
          <a:p>
            <a:pPr algn="ctr"/>
            <a:r>
              <a:rPr lang="en-GB" sz="1400" dirty="0"/>
              <a:t>Mean health score (0–100)</a:t>
            </a:r>
          </a:p>
        </p:txBody>
      </p:sp>
      <p:sp>
        <p:nvSpPr>
          <p:cNvPr id="6" name="Text Placeholder 5">
            <a:extLst>
              <a:ext uri="{FF2B5EF4-FFF2-40B4-BE49-F238E27FC236}">
                <a16:creationId xmlns:a16="http://schemas.microsoft.com/office/drawing/2014/main" id="{6E5610C7-7C36-4249-BC7E-EF49C069500C}"/>
              </a:ext>
            </a:extLst>
          </p:cNvPr>
          <p:cNvSpPr>
            <a:spLocks noGrp="1"/>
          </p:cNvSpPr>
          <p:nvPr>
            <p:ph type="body" sz="quarter" idx="17"/>
          </p:nvPr>
        </p:nvSpPr>
        <p:spPr/>
        <p:txBody>
          <a:bodyPr/>
          <a:lstStyle/>
          <a:p>
            <a:r>
              <a:rPr lang="en-GB" dirty="0"/>
              <a:t>Major depressive disorder (MDD)</a:t>
            </a:r>
          </a:p>
          <a:p>
            <a:endParaRPr lang="en-GB" dirty="0"/>
          </a:p>
        </p:txBody>
      </p:sp>
      <p:sp>
        <p:nvSpPr>
          <p:cNvPr id="2" name="Title 1">
            <a:extLst>
              <a:ext uri="{FF2B5EF4-FFF2-40B4-BE49-F238E27FC236}">
                <a16:creationId xmlns:a16="http://schemas.microsoft.com/office/drawing/2014/main" id="{8AD3BC16-20FC-4C80-98AE-1D6917D4D32A}"/>
              </a:ext>
            </a:extLst>
          </p:cNvPr>
          <p:cNvSpPr>
            <a:spLocks noGrp="1"/>
          </p:cNvSpPr>
          <p:nvPr>
            <p:ph type="title"/>
          </p:nvPr>
        </p:nvSpPr>
        <p:spPr/>
        <p:txBody>
          <a:bodyPr/>
          <a:lstStyle/>
          <a:p>
            <a:r>
              <a:rPr lang="en-GB"/>
              <a:t>Depression adds to the burden of chronic conditions</a:t>
            </a:r>
            <a:endParaRPr lang="en-GB" dirty="0"/>
          </a:p>
        </p:txBody>
      </p:sp>
      <p:sp>
        <p:nvSpPr>
          <p:cNvPr id="5" name="Text Placeholder 4">
            <a:extLst>
              <a:ext uri="{FF2B5EF4-FFF2-40B4-BE49-F238E27FC236}">
                <a16:creationId xmlns:a16="http://schemas.microsoft.com/office/drawing/2014/main" id="{03F9079B-EC3C-4A6E-BA90-3AC91BE8CA0E}"/>
              </a:ext>
            </a:extLst>
          </p:cNvPr>
          <p:cNvSpPr>
            <a:spLocks noGrp="1"/>
          </p:cNvSpPr>
          <p:nvPr>
            <p:ph type="body" sz="quarter" idx="18"/>
          </p:nvPr>
        </p:nvSpPr>
        <p:spPr/>
        <p:txBody>
          <a:bodyPr/>
          <a:lstStyle/>
          <a:p>
            <a:r>
              <a:rPr lang="en-GB" dirty="0"/>
              <a:t>Adapted from: Moussavi et al. Lancet 2007;370(9590):851–858</a:t>
            </a:r>
          </a:p>
        </p:txBody>
      </p:sp>
      <p:sp>
        <p:nvSpPr>
          <p:cNvPr id="4" name="Slide Number Placeholder 3">
            <a:extLst>
              <a:ext uri="{FF2B5EF4-FFF2-40B4-BE49-F238E27FC236}">
                <a16:creationId xmlns:a16="http://schemas.microsoft.com/office/drawing/2014/main" id="{ABD0098C-D118-4105-B343-001F0C51AAC1}"/>
              </a:ext>
            </a:extLst>
          </p:cNvPr>
          <p:cNvSpPr>
            <a:spLocks noGrp="1"/>
          </p:cNvSpPr>
          <p:nvPr>
            <p:ph type="sldNum" sz="quarter" idx="4"/>
          </p:nvPr>
        </p:nvSpPr>
        <p:spPr/>
        <p:txBody>
          <a:bodyPr/>
          <a:lstStyle/>
          <a:p>
            <a:fld id="{6DBC486D-4FAB-B746-8B02-8D7C842291C6}" type="slidenum">
              <a:rPr lang="en-GB" smtClean="0"/>
              <a:pPr/>
              <a:t>1</a:t>
            </a:fld>
            <a:endParaRPr lang="en-GB"/>
          </a:p>
        </p:txBody>
      </p:sp>
      <p:graphicFrame>
        <p:nvGraphicFramePr>
          <p:cNvPr id="114" name="Chart 113">
            <a:extLst>
              <a:ext uri="{FF2B5EF4-FFF2-40B4-BE49-F238E27FC236}">
                <a16:creationId xmlns:a16="http://schemas.microsoft.com/office/drawing/2014/main" id="{5FFE58DD-7A30-4B40-AB9F-D6E2D04C1317}"/>
              </a:ext>
            </a:extLst>
          </p:cNvPr>
          <p:cNvGraphicFramePr/>
          <p:nvPr>
            <p:extLst>
              <p:ext uri="{D42A27DB-BD31-4B8C-83A1-F6EECF244321}">
                <p14:modId xmlns:p14="http://schemas.microsoft.com/office/powerpoint/2010/main" val="3052984683"/>
              </p:ext>
            </p:extLst>
          </p:nvPr>
        </p:nvGraphicFramePr>
        <p:xfrm>
          <a:off x="965118" y="1775603"/>
          <a:ext cx="9903594" cy="4306130"/>
        </p:xfrm>
        <a:graphic>
          <a:graphicData uri="http://schemas.openxmlformats.org/drawingml/2006/chart">
            <c:chart xmlns:c="http://schemas.openxmlformats.org/drawingml/2006/chart" xmlns:r="http://schemas.openxmlformats.org/officeDocument/2006/relationships" r:id="rId4"/>
          </a:graphicData>
        </a:graphic>
      </p:graphicFrame>
      <p:sp>
        <p:nvSpPr>
          <p:cNvPr id="126" name="Rectangle 125">
            <a:extLst>
              <a:ext uri="{FF2B5EF4-FFF2-40B4-BE49-F238E27FC236}">
                <a16:creationId xmlns:a16="http://schemas.microsoft.com/office/drawing/2014/main" id="{2148789D-C3F4-4A0A-9D3A-37CE83F42C0A}"/>
              </a:ext>
            </a:extLst>
          </p:cNvPr>
          <p:cNvSpPr/>
          <p:nvPr/>
        </p:nvSpPr>
        <p:spPr>
          <a:xfrm>
            <a:off x="838200" y="1467826"/>
            <a:ext cx="10515599" cy="307777"/>
          </a:xfrm>
          <a:prstGeom prst="rect">
            <a:avLst/>
          </a:prstGeom>
        </p:spPr>
        <p:txBody>
          <a:bodyPr wrap="square">
            <a:spAutoFit/>
          </a:bodyPr>
          <a:lstStyle/>
          <a:p>
            <a:pPr algn="ctr"/>
            <a:r>
              <a:rPr lang="en-GB" sz="1400" b="1" dirty="0">
                <a:solidFill>
                  <a:schemeClr val="accent1"/>
                </a:solidFill>
              </a:rPr>
              <a:t>Global mean health by disease status</a:t>
            </a:r>
            <a:r>
              <a:rPr lang="en-GB" sz="1400" b="1" baseline="30000" dirty="0">
                <a:solidFill>
                  <a:schemeClr val="accent1"/>
                </a:solidFill>
              </a:rPr>
              <a:t>1</a:t>
            </a:r>
            <a:endParaRPr lang="en-GB" sz="1400" b="1" dirty="0">
              <a:solidFill>
                <a:schemeClr val="accent1"/>
              </a:solidFill>
            </a:endParaRPr>
          </a:p>
        </p:txBody>
      </p:sp>
      <p:cxnSp>
        <p:nvCxnSpPr>
          <p:cNvPr id="128" name="Straight Connector 127">
            <a:extLst>
              <a:ext uri="{FF2B5EF4-FFF2-40B4-BE49-F238E27FC236}">
                <a16:creationId xmlns:a16="http://schemas.microsoft.com/office/drawing/2014/main" id="{A24B21A4-2485-46EE-B599-00615171865B}"/>
              </a:ext>
            </a:extLst>
          </p:cNvPr>
          <p:cNvCxnSpPr>
            <a:cxnSpLocks/>
          </p:cNvCxnSpPr>
          <p:nvPr/>
        </p:nvCxnSpPr>
        <p:spPr>
          <a:xfrm>
            <a:off x="8833759" y="1893809"/>
            <a:ext cx="0" cy="3801326"/>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124" name="Rectangle: Rounded Corners 123">
            <a:extLst>
              <a:ext uri="{FF2B5EF4-FFF2-40B4-BE49-F238E27FC236}">
                <a16:creationId xmlns:a16="http://schemas.microsoft.com/office/drawing/2014/main" id="{BE792065-D624-4250-800A-62AD63C66053}"/>
              </a:ext>
            </a:extLst>
          </p:cNvPr>
          <p:cNvSpPr/>
          <p:nvPr/>
        </p:nvSpPr>
        <p:spPr>
          <a:xfrm>
            <a:off x="9718045" y="4748424"/>
            <a:ext cx="1851735" cy="781526"/>
          </a:xfrm>
          <a:prstGeom prst="roundRect">
            <a:avLst>
              <a:gd name="adj" fmla="val 10652"/>
            </a:avLst>
          </a:prstGeom>
          <a:solidFill>
            <a:schemeClr val="bg1"/>
          </a:solidFill>
          <a:ln>
            <a:solidFill>
              <a:schemeClr val="accent1"/>
            </a:solidFill>
          </a:ln>
        </p:spPr>
        <p:txBody>
          <a:bodyPr wrap="square">
            <a:spAutoFit/>
          </a:bodyPr>
          <a:lstStyle/>
          <a:p>
            <a:pPr algn="ctr"/>
            <a:r>
              <a:rPr lang="en-GB" sz="1400" dirty="0"/>
              <a:t>Depression adds to the burden of chronic conditions</a:t>
            </a:r>
          </a:p>
        </p:txBody>
      </p:sp>
      <p:grpSp>
        <p:nvGrpSpPr>
          <p:cNvPr id="10" name="Group 9">
            <a:extLst>
              <a:ext uri="{FF2B5EF4-FFF2-40B4-BE49-F238E27FC236}">
                <a16:creationId xmlns:a16="http://schemas.microsoft.com/office/drawing/2014/main" id="{B1B797BE-5F8E-4B15-AE92-D1DEB6C534D7}"/>
              </a:ext>
            </a:extLst>
          </p:cNvPr>
          <p:cNvGrpSpPr/>
          <p:nvPr/>
        </p:nvGrpSpPr>
        <p:grpSpPr>
          <a:xfrm>
            <a:off x="10122745" y="2764817"/>
            <a:ext cx="1404522" cy="1132572"/>
            <a:chOff x="-802639" y="2174241"/>
            <a:chExt cx="1491316" cy="1192089"/>
          </a:xfrm>
        </p:grpSpPr>
        <p:sp>
          <p:nvSpPr>
            <p:cNvPr id="9" name="Rectangle 8">
              <a:extLst>
                <a:ext uri="{FF2B5EF4-FFF2-40B4-BE49-F238E27FC236}">
                  <a16:creationId xmlns:a16="http://schemas.microsoft.com/office/drawing/2014/main" id="{9CF88875-4DC7-4119-82AA-F65FF021F4D9}"/>
                </a:ext>
              </a:extLst>
            </p:cNvPr>
            <p:cNvSpPr/>
            <p:nvPr/>
          </p:nvSpPr>
          <p:spPr>
            <a:xfrm>
              <a:off x="-802639" y="2174241"/>
              <a:ext cx="1399958" cy="119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A9F03A43-1AAD-4B83-A77B-C0A9358E7EB7}"/>
                </a:ext>
              </a:extLst>
            </p:cNvPr>
            <p:cNvSpPr/>
            <p:nvPr/>
          </p:nvSpPr>
          <p:spPr>
            <a:xfrm>
              <a:off x="-741680" y="2330301"/>
              <a:ext cx="144000" cy="14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DF4E4A-AECC-4960-8B93-59EB2DFBF0BE}"/>
                </a:ext>
              </a:extLst>
            </p:cNvPr>
            <p:cNvSpPr/>
            <p:nvPr/>
          </p:nvSpPr>
          <p:spPr>
            <a:xfrm>
              <a:off x="-741680" y="2836522"/>
              <a:ext cx="144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985B3E6-10CB-44CB-B3B0-16150710C71F}"/>
                </a:ext>
              </a:extLst>
            </p:cNvPr>
            <p:cNvSpPr txBox="1"/>
            <p:nvPr/>
          </p:nvSpPr>
          <p:spPr>
            <a:xfrm>
              <a:off x="-603690" y="2754627"/>
              <a:ext cx="1192530" cy="509370"/>
            </a:xfrm>
            <a:prstGeom prst="rect">
              <a:avLst/>
            </a:prstGeom>
            <a:noFill/>
          </p:spPr>
          <p:txBody>
            <a:bodyPr wrap="square" rtlCol="0">
              <a:spAutoFit/>
            </a:bodyPr>
            <a:lstStyle/>
            <a:p>
              <a:r>
                <a:rPr lang="en-GB" sz="1400" dirty="0"/>
                <a:t>With </a:t>
              </a:r>
              <a:br>
                <a:rPr lang="en-GB" sz="1400" dirty="0"/>
              </a:br>
              <a:r>
                <a:rPr lang="en-GB" sz="1400" dirty="0"/>
                <a:t>depression</a:t>
              </a:r>
            </a:p>
          </p:txBody>
        </p:sp>
        <p:sp>
          <p:nvSpPr>
            <p:cNvPr id="19" name="TextBox 18">
              <a:extLst>
                <a:ext uri="{FF2B5EF4-FFF2-40B4-BE49-F238E27FC236}">
                  <a16:creationId xmlns:a16="http://schemas.microsoft.com/office/drawing/2014/main" id="{B74DB940-4B84-4403-8C3E-D71C9FDF288B}"/>
                </a:ext>
              </a:extLst>
            </p:cNvPr>
            <p:cNvSpPr txBox="1"/>
            <p:nvPr/>
          </p:nvSpPr>
          <p:spPr>
            <a:xfrm>
              <a:off x="-603690" y="2248413"/>
              <a:ext cx="1292367" cy="509369"/>
            </a:xfrm>
            <a:prstGeom prst="rect">
              <a:avLst/>
            </a:prstGeom>
            <a:noFill/>
          </p:spPr>
          <p:txBody>
            <a:bodyPr wrap="square" rtlCol="0">
              <a:spAutoFit/>
            </a:bodyPr>
            <a:lstStyle/>
            <a:p>
              <a:r>
                <a:rPr lang="en-GB" sz="1400" dirty="0"/>
                <a:t>Without </a:t>
              </a:r>
              <a:br>
                <a:rPr lang="en-GB" sz="1400" dirty="0"/>
              </a:br>
              <a:r>
                <a:rPr lang="en-GB" sz="1400" dirty="0"/>
                <a:t>depression</a:t>
              </a:r>
            </a:p>
          </p:txBody>
        </p:sp>
      </p:grpSp>
    </p:spTree>
    <p:custDataLst/>
    <p:extLst>
      <p:ext uri="{BB962C8B-B14F-4D97-AF65-F5344CB8AC3E}">
        <p14:creationId xmlns:p14="http://schemas.microsoft.com/office/powerpoint/2010/main" val="8114484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89</TotalTime>
  <Words>226</Words>
  <Application>Microsoft Office PowerPoint</Application>
  <PresentationFormat>Widescreen</PresentationFormat>
  <Paragraphs>15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Depression adds to the burden of chronic conditions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1535</cp:revision>
  <cp:lastPrinted>2018-08-16T09:06:48Z</cp:lastPrinted>
  <dcterms:created xsi:type="dcterms:W3CDTF">2017-01-23T14:24:15Z</dcterms:created>
  <dcterms:modified xsi:type="dcterms:W3CDTF">2022-02-23T08:32:52Z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ies>
</file>